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Slab"/>
      <p:regular r:id="rId31"/>
      <p:bold r:id="rId32"/>
    </p:embeddedFon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Slab-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obotoSlab-bold.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8ebf16df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8ebf16df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8ebf16df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8ebf16d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8d51a51f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8d51a51f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8f5d79d0f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8f5d79d0f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8d51a51f9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8d51a51f9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t>
            </a:r>
            <a:r>
              <a:rPr lang="en-GB"/>
              <a:t>pooktober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8f5d79d0f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8f5d79d0f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8e832d2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8e832d2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8f5d79d0f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8f5d79d0f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8f5d79d0f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8f5d79d0f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8f5d79d0f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8f5d79d0f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8d51a51f9_4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8d51a51f9_4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8ebf16df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8ebf16df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8f5d79d0f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8f5d79d0f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8f5d79d0f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8f5d79d0f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8f5d79d0f_1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8f5d79d0f_1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8f5d79d0f_1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8f5d79d0f_1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8f5d79d0f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8f5d79d0f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8ebf16d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8ebf16d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8ebf16d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8ebf16d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8ebf16d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8ebf16d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8d51a51f9_4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8d51a51f9_4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8ebf16df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8ebf16df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8ebf16df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8ebf16df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8ebf16df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8ebf16df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threejs.org/examples/#misc_controls_trackbal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threejs.org/examples/misc_controls_deviceorientation.html" TargetMode="External"/><Relationship Id="rId4" Type="http://schemas.openxmlformats.org/officeDocument/2006/relationships/hyperlink" Target="https://threejs.org/docs/#examples/en/controls/PointerLockControls" TargetMode="External"/><Relationship Id="rId5" Type="http://schemas.openxmlformats.org/officeDocument/2006/relationships/hyperlink" Target="https://threejs.org/docs/#examples/en/controls/TransformControl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threejs.org/examples/webgl_loader_fbx.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gif"/><Relationship Id="rId4"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threejs.org/examples/?q=loader#webgl_loader_fb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gif"/><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idx="1" type="subTitle"/>
          </p:nvPr>
        </p:nvSpPr>
        <p:spPr>
          <a:xfrm>
            <a:off x="1680300" y="2848025"/>
            <a:ext cx="5783400" cy="18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a:t>Muhammad Izzuddin Al Islami	05111740000035</a:t>
            </a:r>
            <a:endParaRPr sz="1800"/>
          </a:p>
          <a:p>
            <a:pPr indent="0" lvl="0" marL="0" rtl="0" algn="ctr">
              <a:spcBef>
                <a:spcPts val="0"/>
              </a:spcBef>
              <a:spcAft>
                <a:spcPts val="0"/>
              </a:spcAft>
              <a:buNone/>
            </a:pPr>
            <a:r>
              <a:rPr lang="en-GB" sz="1800"/>
              <a:t>Muhammad Iqbal Imani Atfan	05111740000067</a:t>
            </a:r>
            <a:endParaRPr sz="1800"/>
          </a:p>
          <a:p>
            <a:pPr indent="0" lvl="0" marL="0" rtl="0" algn="ctr">
              <a:spcBef>
                <a:spcPts val="0"/>
              </a:spcBef>
              <a:spcAft>
                <a:spcPts val="0"/>
              </a:spcAft>
              <a:buNone/>
            </a:pPr>
            <a:r>
              <a:rPr lang="en-GB" sz="1800"/>
              <a:t>Bayu Novaldi					05111740000085</a:t>
            </a:r>
            <a:endParaRPr sz="1800"/>
          </a:p>
          <a:p>
            <a:pPr indent="0" lvl="0" marL="0" rtl="0" algn="ctr">
              <a:spcBef>
                <a:spcPts val="0"/>
              </a:spcBef>
              <a:spcAft>
                <a:spcPts val="0"/>
              </a:spcAft>
              <a:buNone/>
            </a:pPr>
            <a:r>
              <a:rPr lang="en-GB" sz="1800"/>
              <a:t>Ahmad Yahya Abdul Aziz		05111740000128</a:t>
            </a:r>
            <a:endParaRPr sz="1800"/>
          </a:p>
          <a:p>
            <a:pPr indent="0" lvl="0" marL="0" rtl="0" algn="ctr">
              <a:spcBef>
                <a:spcPts val="0"/>
              </a:spcBef>
              <a:spcAft>
                <a:spcPts val="0"/>
              </a:spcAft>
              <a:buNone/>
            </a:pPr>
            <a:r>
              <a:rPr lang="en-GB" sz="1800"/>
              <a:t>Muhammad Ilham Indianto		05111740000177</a:t>
            </a:r>
            <a:endParaRPr sz="1800"/>
          </a:p>
        </p:txBody>
      </p:sp>
      <p:sp>
        <p:nvSpPr>
          <p:cNvPr id="64" name="Google Shape;64;p13"/>
          <p:cNvSpPr txBox="1"/>
          <p:nvPr>
            <p:ph type="ctrTitle"/>
          </p:nvPr>
        </p:nvSpPr>
        <p:spPr>
          <a:xfrm>
            <a:off x="1680302" y="786050"/>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Animation &amp; </a:t>
            </a:r>
            <a:endParaRPr/>
          </a:p>
          <a:p>
            <a:pPr indent="0" lvl="0" marL="0" rtl="0" algn="ctr">
              <a:spcBef>
                <a:spcPts val="0"/>
              </a:spcBef>
              <a:spcAft>
                <a:spcPts val="0"/>
              </a:spcAft>
              <a:buNone/>
            </a:pPr>
            <a:r>
              <a:rPr lang="en-GB"/>
              <a:t>Camera Movement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Trackball Control</a:t>
            </a:r>
            <a:endParaRPr/>
          </a:p>
        </p:txBody>
      </p:sp>
      <p:sp>
        <p:nvSpPr>
          <p:cNvPr id="121" name="Google Shape;121;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Kontrol kamera seperti tampilan di Unity</a:t>
            </a:r>
            <a:r>
              <a:rPr lang="en-GB"/>
              <a:t>. Bergerak menggunakan mouse dengan LMB (Left mouse button) untuk rotation, RMB untuk translasi pada bidang XY dari view, dan roll untuk zoom in &amp; out.</a:t>
            </a:r>
            <a:endParaRPr/>
          </a:p>
          <a:p>
            <a:pPr indent="-342900" lvl="0" marL="457200" rtl="0" algn="l">
              <a:spcBef>
                <a:spcPts val="1600"/>
              </a:spcBef>
              <a:spcAft>
                <a:spcPts val="0"/>
              </a:spcAft>
              <a:buSzPts val="1800"/>
              <a:buChar char="●"/>
            </a:pPr>
            <a:r>
              <a:rPr lang="en-GB"/>
              <a:t>THREE.TrackballControls( camera ) dari library </a:t>
            </a:r>
            <a:r>
              <a:rPr b="1" i="1" lang="en-GB"/>
              <a:t>TrackballControls.js</a:t>
            </a:r>
            <a:endParaRPr b="1" i="1"/>
          </a:p>
          <a:p>
            <a:pPr indent="0" lvl="0" marL="0" rtl="0" algn="l">
              <a:spcBef>
                <a:spcPts val="1600"/>
              </a:spcBef>
              <a:spcAft>
                <a:spcPts val="0"/>
              </a:spcAft>
              <a:buNone/>
            </a:pPr>
            <a:r>
              <a:t/>
            </a:r>
            <a:endParaRPr b="1" i="1"/>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Orbit Control</a:t>
            </a:r>
            <a:endParaRPr/>
          </a:p>
        </p:txBody>
      </p:sp>
      <p:sp>
        <p:nvSpPr>
          <p:cNvPr id="127" name="Google Shape;127;p23"/>
          <p:cNvSpPr txBox="1"/>
          <p:nvPr>
            <p:ph idx="1" type="body"/>
          </p:nvPr>
        </p:nvSpPr>
        <p:spPr>
          <a:xfrm>
            <a:off x="296175" y="1639850"/>
            <a:ext cx="3849000" cy="29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Kontrol kamera dimana kamera selalu menghadap ke titik yang sama seperti satelit yang mengelilingi bumi.</a:t>
            </a:r>
            <a:endParaRPr sz="1700"/>
          </a:p>
          <a:p>
            <a:pPr indent="-336550" lvl="0" marL="457200" rtl="0" algn="l">
              <a:spcBef>
                <a:spcPts val="1600"/>
              </a:spcBef>
              <a:spcAft>
                <a:spcPts val="0"/>
              </a:spcAft>
              <a:buSzPts val="1700"/>
              <a:buChar char="●"/>
            </a:pPr>
            <a:r>
              <a:rPr lang="en-GB" sz="1700"/>
              <a:t>THREE.OrbitControls( camera ) dari library </a:t>
            </a:r>
            <a:r>
              <a:rPr b="1" i="1" lang="en-GB" sz="1700"/>
              <a:t>OrbitControls.js</a:t>
            </a:r>
            <a:endParaRPr sz="1700"/>
          </a:p>
        </p:txBody>
      </p:sp>
      <p:pic>
        <p:nvPicPr>
          <p:cNvPr id="128" name="Google Shape;128;p23"/>
          <p:cNvPicPr preferRelativeResize="0"/>
          <p:nvPr/>
        </p:nvPicPr>
        <p:blipFill>
          <a:blip r:embed="rId3">
            <a:alphaModFix/>
          </a:blip>
          <a:stretch>
            <a:fillRect/>
          </a:stretch>
        </p:blipFill>
        <p:spPr>
          <a:xfrm>
            <a:off x="4145050" y="1415370"/>
            <a:ext cx="4639950" cy="278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Additional Camera Movement</a:t>
            </a:r>
            <a:endParaRPr/>
          </a:p>
        </p:txBody>
      </p:sp>
      <p:sp>
        <p:nvSpPr>
          <p:cNvPr id="134" name="Google Shape;134;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u="sng">
                <a:solidFill>
                  <a:schemeClr val="hlink"/>
                </a:solidFill>
                <a:hlinkClick r:id="rId3"/>
              </a:rPr>
              <a:t>Device Orientation Control</a:t>
            </a:r>
            <a:endParaRPr/>
          </a:p>
          <a:p>
            <a:pPr indent="-342900" lvl="0" marL="457200" rtl="0" algn="l">
              <a:spcBef>
                <a:spcPts val="0"/>
              </a:spcBef>
              <a:spcAft>
                <a:spcPts val="0"/>
              </a:spcAft>
              <a:buSzPts val="1800"/>
              <a:buChar char="-"/>
            </a:pPr>
            <a:r>
              <a:rPr lang="en-GB"/>
              <a:t>Editor Control</a:t>
            </a:r>
            <a:endParaRPr/>
          </a:p>
          <a:p>
            <a:pPr indent="-342900" lvl="0" marL="457200" rtl="0" algn="l">
              <a:spcBef>
                <a:spcPts val="0"/>
              </a:spcBef>
              <a:spcAft>
                <a:spcPts val="0"/>
              </a:spcAft>
              <a:buSzPts val="1800"/>
              <a:buChar char="-"/>
            </a:pPr>
            <a:r>
              <a:rPr lang="en-GB"/>
              <a:t>Oculus Control</a:t>
            </a:r>
            <a:endParaRPr/>
          </a:p>
          <a:p>
            <a:pPr indent="-342900" lvl="0" marL="457200" rtl="0" algn="l">
              <a:spcBef>
                <a:spcPts val="0"/>
              </a:spcBef>
              <a:spcAft>
                <a:spcPts val="0"/>
              </a:spcAft>
              <a:buSzPts val="1800"/>
              <a:buChar char="-"/>
            </a:pPr>
            <a:r>
              <a:rPr lang="en-GB"/>
              <a:t>Orthographic Trackball Control</a:t>
            </a:r>
            <a:endParaRPr/>
          </a:p>
          <a:p>
            <a:pPr indent="-342900" lvl="0" marL="457200" rtl="0" algn="l">
              <a:spcBef>
                <a:spcPts val="0"/>
              </a:spcBef>
              <a:spcAft>
                <a:spcPts val="0"/>
              </a:spcAft>
              <a:buSzPts val="1800"/>
              <a:buChar char="-"/>
            </a:pPr>
            <a:r>
              <a:rPr lang="en-GB" u="sng">
                <a:solidFill>
                  <a:schemeClr val="hlink"/>
                </a:solidFill>
                <a:hlinkClick r:id="rId4"/>
              </a:rPr>
              <a:t>Pointer Lock Control</a:t>
            </a:r>
            <a:endParaRPr/>
          </a:p>
          <a:p>
            <a:pPr indent="-342900" lvl="0" marL="457200" rtl="0" algn="l">
              <a:spcBef>
                <a:spcPts val="0"/>
              </a:spcBef>
              <a:spcAft>
                <a:spcPts val="0"/>
              </a:spcAft>
              <a:buSzPts val="1800"/>
              <a:buChar char="-"/>
            </a:pPr>
            <a:r>
              <a:rPr lang="en-GB" u="sng">
                <a:solidFill>
                  <a:schemeClr val="hlink"/>
                </a:solidFill>
                <a:hlinkClick r:id="rId5"/>
              </a:rPr>
              <a:t>Transform Control</a:t>
            </a:r>
            <a:endParaRPr/>
          </a:p>
          <a:p>
            <a:pPr indent="-342900" lvl="0" marL="457200" rtl="0" algn="l">
              <a:spcBef>
                <a:spcPts val="0"/>
              </a:spcBef>
              <a:spcAft>
                <a:spcPts val="0"/>
              </a:spcAft>
              <a:buSzPts val="1800"/>
              <a:buChar char="-"/>
            </a:pPr>
            <a:r>
              <a:rPr lang="en-GB"/>
              <a:t>VR Control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536200" y="2118000"/>
            <a:ext cx="8222100" cy="9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Advance Animation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Skeletal Animation</a:t>
            </a:r>
            <a:endParaRPr/>
          </a:p>
        </p:txBody>
      </p:sp>
      <p:sp>
        <p:nvSpPr>
          <p:cNvPr id="145" name="Google Shape;145;p2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Teknik dalam menganimasikan suatu object dengan mengubah posisi suatu titik skeleton joints yang menghubungkan suatu object dengan object yang lain</a:t>
            </a:r>
            <a:endParaRPr/>
          </a:p>
          <a:p>
            <a:pPr indent="0" lvl="0" marL="0" rtl="0" algn="l">
              <a:spcBef>
                <a:spcPts val="1600"/>
              </a:spcBef>
              <a:spcAft>
                <a:spcPts val="1600"/>
              </a:spcAft>
              <a:buNone/>
            </a:pPr>
            <a:r>
              <a:t/>
            </a:r>
            <a:endParaRPr/>
          </a:p>
        </p:txBody>
      </p:sp>
      <p:pic>
        <p:nvPicPr>
          <p:cNvPr id="146" name="Google Shape;146;p26"/>
          <p:cNvPicPr preferRelativeResize="0"/>
          <p:nvPr/>
        </p:nvPicPr>
        <p:blipFill>
          <a:blip r:embed="rId3">
            <a:alphaModFix/>
          </a:blip>
          <a:stretch>
            <a:fillRect/>
          </a:stretch>
        </p:blipFill>
        <p:spPr>
          <a:xfrm>
            <a:off x="4847325" y="2856425"/>
            <a:ext cx="3291625" cy="1843650"/>
          </a:xfrm>
          <a:prstGeom prst="rect">
            <a:avLst/>
          </a:prstGeom>
          <a:noFill/>
          <a:ln>
            <a:noFill/>
          </a:ln>
        </p:spPr>
      </p:pic>
      <p:pic>
        <p:nvPicPr>
          <p:cNvPr id="147" name="Google Shape;147;p26"/>
          <p:cNvPicPr preferRelativeResize="0"/>
          <p:nvPr/>
        </p:nvPicPr>
        <p:blipFill>
          <a:blip r:embed="rId4">
            <a:alphaModFix/>
          </a:blip>
          <a:stretch>
            <a:fillRect/>
          </a:stretch>
        </p:blipFill>
        <p:spPr>
          <a:xfrm>
            <a:off x="941390" y="2803876"/>
            <a:ext cx="2569709" cy="1947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1572038" y="726450"/>
            <a:ext cx="5999925" cy="369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Morphing Animation</a:t>
            </a:r>
            <a:endParaRPr/>
          </a:p>
        </p:txBody>
      </p:sp>
      <p:sp>
        <p:nvSpPr>
          <p:cNvPr id="158" name="Google Shape;158;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Teknik dalam menganimasikan suatu object dengan mengubah struktur dan pola mesh dari object tersebut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9"/>
          <p:cNvPicPr preferRelativeResize="0"/>
          <p:nvPr/>
        </p:nvPicPr>
        <p:blipFill>
          <a:blip r:embed="rId3">
            <a:alphaModFix/>
          </a:blip>
          <a:stretch>
            <a:fillRect/>
          </a:stretch>
        </p:blipFill>
        <p:spPr>
          <a:xfrm>
            <a:off x="1890700" y="406950"/>
            <a:ext cx="5362575" cy="4191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Animation with morph targets</a:t>
            </a:r>
            <a:endParaRPr/>
          </a:p>
        </p:txBody>
      </p:sp>
      <p:sp>
        <p:nvSpPr>
          <p:cNvPr id="169" name="Google Shape;169;p3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Morph Target adalah cara untuk menganimasikan suatu objek dengan memindahkan vertices” tertentu dalam mesh untuk mengubah posisi mesh tsb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Animation with MorphAnimMesh</a:t>
            </a:r>
            <a:endParaRPr/>
          </a:p>
        </p:txBody>
      </p:sp>
      <p:sp>
        <p:nvSpPr>
          <p:cNvPr id="175" name="Google Shape;175;p3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i="1" lang="en-GB"/>
              <a:t>MorphAnimMesh</a:t>
            </a:r>
            <a:r>
              <a:rPr lang="en-GB"/>
              <a:t> </a:t>
            </a:r>
            <a:r>
              <a:rPr lang="en-GB"/>
              <a:t>adalah cara untuk menganimasikan suatu objek dengan menggunakan keyframe (suatu set dari posisi” vertices tertentu) sehingga dapat didefinisikan secara posisi objek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Basic Animation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1365475" y="1615650"/>
            <a:ext cx="6482400" cy="121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600"/>
              <a:t>External Animation</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Animation Bones &amp; Skinning</a:t>
            </a:r>
            <a:endParaRPr/>
          </a:p>
        </p:txBody>
      </p:sp>
      <p:sp>
        <p:nvSpPr>
          <p:cNvPr id="186" name="Google Shape;186;p3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Dengan menggunakan Skeletal Animation, maka akan terbentuk Bones dalam setiap objek yang dihubungkan dengan vertices joint. Untuk menentukan seberapa berpengaruh suatu tekstur atau surface akan berubah bersamaan dengan berubahnya vertices joint untuk menganimasikan objek maka skinning diperlukan untuk menjaga tekstur atau surface tetap mengikuti bones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4"/>
          <p:cNvPicPr preferRelativeResize="0"/>
          <p:nvPr/>
        </p:nvPicPr>
        <p:blipFill>
          <a:blip r:embed="rId3">
            <a:alphaModFix/>
          </a:blip>
          <a:stretch>
            <a:fillRect/>
          </a:stretch>
        </p:blipFill>
        <p:spPr>
          <a:xfrm>
            <a:off x="2371725" y="604838"/>
            <a:ext cx="4400550" cy="3933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87900" y="3055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Before Skinning</a:t>
            </a:r>
            <a:endParaRPr/>
          </a:p>
        </p:txBody>
      </p:sp>
      <p:pic>
        <p:nvPicPr>
          <p:cNvPr id="197" name="Google Shape;197;p35"/>
          <p:cNvPicPr preferRelativeResize="0"/>
          <p:nvPr/>
        </p:nvPicPr>
        <p:blipFill>
          <a:blip r:embed="rId3">
            <a:alphaModFix/>
          </a:blip>
          <a:stretch>
            <a:fillRect/>
          </a:stretch>
        </p:blipFill>
        <p:spPr>
          <a:xfrm>
            <a:off x="921850" y="1296525"/>
            <a:ext cx="3363337" cy="3694575"/>
          </a:xfrm>
          <a:prstGeom prst="rect">
            <a:avLst/>
          </a:prstGeom>
          <a:noFill/>
          <a:ln>
            <a:noFill/>
          </a:ln>
        </p:spPr>
      </p:pic>
      <p:pic>
        <p:nvPicPr>
          <p:cNvPr id="198" name="Google Shape;198;p35"/>
          <p:cNvPicPr preferRelativeResize="0"/>
          <p:nvPr/>
        </p:nvPicPr>
        <p:blipFill>
          <a:blip r:embed="rId4">
            <a:alphaModFix/>
          </a:blip>
          <a:stretch>
            <a:fillRect/>
          </a:stretch>
        </p:blipFill>
        <p:spPr>
          <a:xfrm>
            <a:off x="4798050" y="1296525"/>
            <a:ext cx="3363325" cy="3694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87900" y="2847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After Skinning</a:t>
            </a:r>
            <a:endParaRPr/>
          </a:p>
        </p:txBody>
      </p:sp>
      <p:pic>
        <p:nvPicPr>
          <p:cNvPr id="204" name="Google Shape;204;p36"/>
          <p:cNvPicPr preferRelativeResize="0"/>
          <p:nvPr/>
        </p:nvPicPr>
        <p:blipFill>
          <a:blip r:embed="rId3">
            <a:alphaModFix/>
          </a:blip>
          <a:stretch>
            <a:fillRect/>
          </a:stretch>
        </p:blipFill>
        <p:spPr>
          <a:xfrm>
            <a:off x="4658101" y="1296275"/>
            <a:ext cx="3658225" cy="3222500"/>
          </a:xfrm>
          <a:prstGeom prst="rect">
            <a:avLst/>
          </a:prstGeom>
          <a:noFill/>
          <a:ln>
            <a:noFill/>
          </a:ln>
        </p:spPr>
      </p:pic>
      <p:pic>
        <p:nvPicPr>
          <p:cNvPr id="205" name="Google Shape;205;p36"/>
          <p:cNvPicPr preferRelativeResize="0"/>
          <p:nvPr/>
        </p:nvPicPr>
        <p:blipFill>
          <a:blip r:embed="rId4">
            <a:alphaModFix/>
          </a:blip>
          <a:stretch>
            <a:fillRect/>
          </a:stretch>
        </p:blipFill>
        <p:spPr>
          <a:xfrm>
            <a:off x="703175" y="1281963"/>
            <a:ext cx="3235716" cy="3251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Animation with Blender</a:t>
            </a:r>
            <a:endParaRPr/>
          </a:p>
        </p:txBody>
      </p:sp>
      <p:sp>
        <p:nvSpPr>
          <p:cNvPr id="211" name="Google Shape;211;p3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a:t>Setiap vertex dari model harus di assign dalam vertex group</a:t>
            </a:r>
            <a:endParaRPr/>
          </a:p>
          <a:p>
            <a:pPr indent="-342900" lvl="0" marL="457200" rtl="0" algn="l">
              <a:spcBef>
                <a:spcPts val="0"/>
              </a:spcBef>
              <a:spcAft>
                <a:spcPts val="0"/>
              </a:spcAft>
              <a:buSzPts val="1800"/>
              <a:buAutoNum type="arabicPeriod"/>
            </a:pPr>
            <a:r>
              <a:rPr lang="en-GB"/>
              <a:t>Setiap vertex group harus mendefinisikan dimana bone yang terkait</a:t>
            </a:r>
            <a:endParaRPr/>
          </a:p>
          <a:p>
            <a:pPr indent="-342900" lvl="0" marL="457200" rtl="0" algn="l">
              <a:spcBef>
                <a:spcPts val="0"/>
              </a:spcBef>
              <a:spcAft>
                <a:spcPts val="0"/>
              </a:spcAft>
              <a:buSzPts val="1800"/>
              <a:buAutoNum type="arabicPeriod"/>
            </a:pPr>
            <a:r>
              <a:rPr lang="en-GB"/>
              <a:t>Untuk membuat keyframe tertentu, select semua vertices meskipun tidak bergerak</a:t>
            </a:r>
            <a:endParaRPr/>
          </a:p>
          <a:p>
            <a:pPr indent="-342900" lvl="0" marL="457200" rtl="0" algn="l">
              <a:spcBef>
                <a:spcPts val="0"/>
              </a:spcBef>
              <a:spcAft>
                <a:spcPts val="0"/>
              </a:spcAft>
              <a:buSzPts val="1800"/>
              <a:buAutoNum type="arabicPeriod"/>
            </a:pPr>
            <a:r>
              <a:rPr lang="en-GB"/>
              <a:t>Ketika meng export model, pastikan untuk rest post agar tidak menjadi deformed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Translation</a:t>
            </a:r>
            <a:endParaRPr/>
          </a:p>
        </p:txBody>
      </p:sp>
      <p:sp>
        <p:nvSpPr>
          <p:cNvPr id="75" name="Google Shape;75;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Translasi seperti biasanya.</a:t>
            </a:r>
            <a:endParaRPr/>
          </a:p>
          <a:p>
            <a:pPr indent="-342900" lvl="0" marL="457200" rtl="0" algn="l">
              <a:spcBef>
                <a:spcPts val="1600"/>
              </a:spcBef>
              <a:spcAft>
                <a:spcPts val="0"/>
              </a:spcAft>
              <a:buSzPts val="1800"/>
              <a:buChar char="●"/>
            </a:pPr>
            <a:r>
              <a:rPr lang="en-GB"/>
              <a:t>Object.position.set(x, y, z)</a:t>
            </a:r>
            <a:endParaRPr/>
          </a:p>
          <a:p>
            <a:pPr indent="-342900" lvl="0" marL="457200" rtl="0" algn="l">
              <a:spcBef>
                <a:spcPts val="0"/>
              </a:spcBef>
              <a:spcAft>
                <a:spcPts val="0"/>
              </a:spcAft>
              <a:buSzPts val="1800"/>
              <a:buChar char="●"/>
            </a:pPr>
            <a:r>
              <a:rPr lang="en-GB"/>
              <a:t>Object.translate(x, y, z)</a:t>
            </a:r>
            <a:endParaRPr/>
          </a:p>
          <a:p>
            <a:pPr indent="-342900" lvl="0" marL="457200" rtl="0" algn="l">
              <a:spcBef>
                <a:spcPts val="0"/>
              </a:spcBef>
              <a:spcAft>
                <a:spcPts val="0"/>
              </a:spcAft>
              <a:buSzPts val="1800"/>
              <a:buChar char="●"/>
            </a:pPr>
            <a:r>
              <a:rPr lang="en-GB"/>
              <a:t>Object.position.x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Rotation</a:t>
            </a:r>
            <a:endParaRPr/>
          </a:p>
        </p:txBody>
      </p:sp>
      <p:sp>
        <p:nvSpPr>
          <p:cNvPr id="81" name="Google Shape;81;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Rotasi seperti biasanya.</a:t>
            </a:r>
            <a:endParaRPr/>
          </a:p>
          <a:p>
            <a:pPr indent="-342900" lvl="0" marL="457200" rtl="0" algn="l">
              <a:spcBef>
                <a:spcPts val="1600"/>
              </a:spcBef>
              <a:spcAft>
                <a:spcPts val="0"/>
              </a:spcAft>
              <a:buSzPts val="1800"/>
              <a:buChar char="●"/>
            </a:pPr>
            <a:r>
              <a:rPr lang="en-GB"/>
              <a:t>Object.rotation.x</a:t>
            </a:r>
            <a:endParaRPr/>
          </a:p>
          <a:p>
            <a:pPr indent="-342900" lvl="0" marL="457200" rtl="0" algn="l">
              <a:spcBef>
                <a:spcPts val="0"/>
              </a:spcBef>
              <a:spcAft>
                <a:spcPts val="0"/>
              </a:spcAft>
              <a:buSzPts val="1800"/>
              <a:buChar char="●"/>
            </a:pPr>
            <a:r>
              <a:rPr lang="en-GB"/>
              <a:t>Object.rotation.set( x, y, z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Scalation</a:t>
            </a:r>
            <a:endParaRPr/>
          </a:p>
        </p:txBody>
      </p:sp>
      <p:sp>
        <p:nvSpPr>
          <p:cNvPr id="87" name="Google Shape;87;p1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Scaling seperti biasanya.</a:t>
            </a:r>
            <a:endParaRPr/>
          </a:p>
          <a:p>
            <a:pPr indent="-342900" lvl="0" marL="457200" rtl="0" algn="l">
              <a:spcBef>
                <a:spcPts val="1600"/>
              </a:spcBef>
              <a:spcAft>
                <a:spcPts val="0"/>
              </a:spcAft>
              <a:buSzPts val="1800"/>
              <a:buChar char="●"/>
            </a:pPr>
            <a:r>
              <a:rPr lang="en-GB"/>
              <a:t>Object.scale.set(x, y, z) </a:t>
            </a:r>
            <a:endParaRPr/>
          </a:p>
          <a:p>
            <a:pPr indent="-342900" lvl="0" marL="457200" rtl="0" algn="l">
              <a:spcBef>
                <a:spcPts val="0"/>
              </a:spcBef>
              <a:spcAft>
                <a:spcPts val="0"/>
              </a:spcAft>
              <a:buSzPts val="1800"/>
              <a:buChar char="●"/>
            </a:pPr>
            <a:r>
              <a:rPr lang="en-GB"/>
              <a:t>Object.scale.x</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Camera Movement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First Person Control</a:t>
            </a:r>
            <a:endParaRPr/>
          </a:p>
        </p:txBody>
      </p:sp>
      <p:sp>
        <p:nvSpPr>
          <p:cNvPr id="98" name="Google Shape;98;p19"/>
          <p:cNvSpPr txBox="1"/>
          <p:nvPr>
            <p:ph idx="1" type="body"/>
          </p:nvPr>
        </p:nvSpPr>
        <p:spPr>
          <a:xfrm>
            <a:off x="286750" y="1376200"/>
            <a:ext cx="4437600" cy="3409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GB"/>
              <a:t>Kontrol kamera yang bersifat first-person perspective. Seperti hal nya dengan game FPS, dia bergerak menggunakan keyboard (W, A, S, D) dan memutar pandangan dengan mouse.</a:t>
            </a:r>
            <a:endParaRPr/>
          </a:p>
          <a:p>
            <a:pPr indent="-342900" lvl="0" marL="457200" rtl="0" algn="l">
              <a:spcBef>
                <a:spcPts val="1600"/>
              </a:spcBef>
              <a:spcAft>
                <a:spcPts val="0"/>
              </a:spcAft>
              <a:buSzPts val="1800"/>
              <a:buChar char="●"/>
            </a:pPr>
            <a:r>
              <a:rPr lang="en-GB"/>
              <a:t>THREE.FirstPersonControls( camera ) dari library </a:t>
            </a:r>
            <a:r>
              <a:rPr b="1" i="1" lang="en-GB"/>
              <a:t>FirstPersonControls.js</a:t>
            </a:r>
            <a:endParaRPr b="1" i="1"/>
          </a:p>
        </p:txBody>
      </p:sp>
      <p:pic>
        <p:nvPicPr>
          <p:cNvPr id="99" name="Google Shape;99;p19"/>
          <p:cNvPicPr preferRelativeResize="0"/>
          <p:nvPr/>
        </p:nvPicPr>
        <p:blipFill>
          <a:blip r:embed="rId3">
            <a:alphaModFix/>
          </a:blip>
          <a:stretch>
            <a:fillRect/>
          </a:stretch>
        </p:blipFill>
        <p:spPr>
          <a:xfrm>
            <a:off x="4905100" y="1607350"/>
            <a:ext cx="4190500" cy="2360250"/>
          </a:xfrm>
          <a:prstGeom prst="rect">
            <a:avLst/>
          </a:prstGeom>
          <a:noFill/>
          <a:ln>
            <a:noFill/>
          </a:ln>
        </p:spPr>
      </p:pic>
      <p:pic>
        <p:nvPicPr>
          <p:cNvPr id="100" name="Google Shape;100;p19"/>
          <p:cNvPicPr preferRelativeResize="0"/>
          <p:nvPr/>
        </p:nvPicPr>
        <p:blipFill>
          <a:blip r:embed="rId4">
            <a:alphaModFix/>
          </a:blip>
          <a:stretch>
            <a:fillRect/>
          </a:stretch>
        </p:blipFill>
        <p:spPr>
          <a:xfrm>
            <a:off x="4905100" y="150750"/>
            <a:ext cx="1300650" cy="130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87900" y="40025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Fly Control</a:t>
            </a:r>
            <a:endParaRPr/>
          </a:p>
        </p:txBody>
      </p:sp>
      <p:sp>
        <p:nvSpPr>
          <p:cNvPr id="106" name="Google Shape;106;p20"/>
          <p:cNvSpPr txBox="1"/>
          <p:nvPr>
            <p:ph idx="1" type="body"/>
          </p:nvPr>
        </p:nvSpPr>
        <p:spPr>
          <a:xfrm>
            <a:off x="387900" y="1408675"/>
            <a:ext cx="4459500" cy="28605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GB" sz="1600"/>
              <a:t>Kontrol seperti sedang simulasi terbang. Gerakannya seperti pesawat terbang dengan default key bind tombol W untuk maju ke depan, S untuk mundur, Q untuk manuver ke kiri, E untuk manuver ke kanan, R untuk ascend, dan F untuk descend. Kalau tekan tombol A atau D secara default bergerak ke kanan dan kiri dari arah hadap kamera ( VTOL? ).</a:t>
            </a:r>
            <a:endParaRPr sz="1600"/>
          </a:p>
          <a:p>
            <a:pPr indent="-330200" lvl="0" marL="457200" rtl="0" algn="l">
              <a:spcBef>
                <a:spcPts val="1600"/>
              </a:spcBef>
              <a:spcAft>
                <a:spcPts val="0"/>
              </a:spcAft>
              <a:buSzPts val="1600"/>
              <a:buChar char="●"/>
            </a:pPr>
            <a:r>
              <a:rPr lang="en-GB" sz="1600"/>
              <a:t>THREE.FlyControls( camera ) dari library </a:t>
            </a:r>
            <a:r>
              <a:rPr b="1" i="1" lang="en-GB" sz="1600"/>
              <a:t>FlyControls.js</a:t>
            </a:r>
            <a:endParaRPr b="1" i="1" sz="1600"/>
          </a:p>
        </p:txBody>
      </p:sp>
      <p:pic>
        <p:nvPicPr>
          <p:cNvPr id="107" name="Google Shape;107;p20"/>
          <p:cNvPicPr preferRelativeResize="0"/>
          <p:nvPr/>
        </p:nvPicPr>
        <p:blipFill>
          <a:blip r:embed="rId3">
            <a:alphaModFix/>
          </a:blip>
          <a:stretch>
            <a:fillRect/>
          </a:stretch>
        </p:blipFill>
        <p:spPr>
          <a:xfrm>
            <a:off x="4919650" y="1827700"/>
            <a:ext cx="4195250" cy="2311675"/>
          </a:xfrm>
          <a:prstGeom prst="rect">
            <a:avLst/>
          </a:prstGeom>
          <a:noFill/>
          <a:ln>
            <a:noFill/>
          </a:ln>
        </p:spPr>
      </p:pic>
      <p:sp>
        <p:nvSpPr>
          <p:cNvPr id="108" name="Google Shape;108;p20"/>
          <p:cNvSpPr txBox="1"/>
          <p:nvPr/>
        </p:nvSpPr>
        <p:spPr>
          <a:xfrm>
            <a:off x="8064750" y="1827700"/>
            <a:ext cx="11604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Roboto"/>
                <a:ea typeface="Roboto"/>
                <a:cs typeface="Roboto"/>
                <a:sym typeface="Roboto"/>
              </a:rPr>
              <a:t>*ilustrasi drone view</a:t>
            </a:r>
            <a:endParaRPr sz="7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Roll Control</a:t>
            </a:r>
            <a:endParaRPr/>
          </a:p>
        </p:txBody>
      </p:sp>
      <p:sp>
        <p:nvSpPr>
          <p:cNvPr id="114" name="Google Shape;114;p21"/>
          <p:cNvSpPr txBox="1"/>
          <p:nvPr>
            <p:ph idx="1" type="body"/>
          </p:nvPr>
        </p:nvSpPr>
        <p:spPr>
          <a:xfrm>
            <a:off x="387900" y="1583724"/>
            <a:ext cx="8368200" cy="30789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GB"/>
              <a:t>Versi simple Fly kontrol. Hanya</a:t>
            </a:r>
            <a:r>
              <a:rPr lang="en-GB"/>
              <a:t> dapat maju mundur ke arah awal kamera menghadap (lookAt) menggunakan LMB dan RMB.</a:t>
            </a:r>
            <a:endParaRPr/>
          </a:p>
          <a:p>
            <a:pPr indent="-342900" lvl="0" marL="457200" rtl="0" algn="l">
              <a:spcBef>
                <a:spcPts val="1600"/>
              </a:spcBef>
              <a:spcAft>
                <a:spcPts val="0"/>
              </a:spcAft>
              <a:buSzPts val="1800"/>
              <a:buChar char="●"/>
            </a:pPr>
            <a:r>
              <a:rPr lang="en-GB"/>
              <a:t>THREE.RollControls( camera ) dari library </a:t>
            </a:r>
            <a:r>
              <a:rPr b="1" i="1" lang="en-GB"/>
              <a:t>RollControls.js</a:t>
            </a:r>
            <a:endParaRPr b="1" i="1"/>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5" name="Google Shape;115;p21"/>
          <p:cNvPicPr preferRelativeResize="0"/>
          <p:nvPr/>
        </p:nvPicPr>
        <p:blipFill>
          <a:blip r:embed="rId3">
            <a:alphaModFix/>
          </a:blip>
          <a:stretch>
            <a:fillRect/>
          </a:stretch>
        </p:blipFill>
        <p:spPr>
          <a:xfrm>
            <a:off x="1576313" y="2987750"/>
            <a:ext cx="5991375" cy="1814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